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sldIdLst>
    <p:sldId id="530" r:id="rId5"/>
    <p:sldId id="531" r:id="rId6"/>
    <p:sldId id="581" r:id="rId7"/>
    <p:sldId id="547" r:id="rId8"/>
    <p:sldId id="563" r:id="rId9"/>
    <p:sldId id="548" r:id="rId10"/>
    <p:sldId id="562" r:id="rId11"/>
    <p:sldId id="549" r:id="rId12"/>
    <p:sldId id="554" r:id="rId13"/>
    <p:sldId id="559" r:id="rId14"/>
    <p:sldId id="560" r:id="rId15"/>
    <p:sldId id="565" r:id="rId16"/>
    <p:sldId id="564" r:id="rId17"/>
    <p:sldId id="573" r:id="rId18"/>
    <p:sldId id="578" r:id="rId19"/>
    <p:sldId id="567" r:id="rId20"/>
    <p:sldId id="574" r:id="rId21"/>
    <p:sldId id="566" r:id="rId22"/>
    <p:sldId id="571" r:id="rId23"/>
    <p:sldId id="572" r:id="rId24"/>
    <p:sldId id="575" r:id="rId25"/>
    <p:sldId id="555" r:id="rId26"/>
    <p:sldId id="576" r:id="rId27"/>
    <p:sldId id="579" r:id="rId28"/>
    <p:sldId id="54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2EE"/>
    <a:srgbClr val="F01688"/>
    <a:srgbClr val="2F21F3"/>
    <a:srgbClr val="FEB52B"/>
    <a:srgbClr val="F01689"/>
    <a:srgbClr val="6F22E3"/>
    <a:srgbClr val="E218A3"/>
    <a:srgbClr val="BA20DB"/>
    <a:srgbClr val="6A23F1"/>
    <a:srgbClr val="2F2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40" autoAdjust="0"/>
    <p:restoredTop sz="94422"/>
  </p:normalViewPr>
  <p:slideViewPr>
    <p:cSldViewPr snapToGrid="0">
      <p:cViewPr varScale="1">
        <p:scale>
          <a:sx n="74" d="100"/>
          <a:sy n="74" d="100"/>
        </p:scale>
        <p:origin x="7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1/17/2025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Crypto: investing &amp; trading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Crypto: investing &amp; trading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Crypto: investing &amp; trading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Crypto: investing &amp; trading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Crypto: investing &amp; trading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Crypto: investing &amp; trading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Crypto: investing &amp; trading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Crypto: investing &amp; trading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Crypto: investing &amp; trading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Crypto: investing &amp; trading</a:t>
            </a:r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Crypto: investing &amp; trading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Crypto: investing &amp; trading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Crypto: investing &amp; trading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linkedin.com/in/chua-kee-siong-rick-01772544/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0EF331-C336-64C7-6F64-D5DBFFD0D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785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380" y="3277592"/>
            <a:ext cx="9921240" cy="1508164"/>
          </a:xfrm>
        </p:spPr>
        <p:txBody>
          <a:bodyPr/>
          <a:lstStyle/>
          <a:p>
            <a:r>
              <a:rPr lang="en-US" sz="6600" dirty="0"/>
              <a:t>HDB Resale market 2020-2024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9894" y="5462947"/>
            <a:ext cx="4031700" cy="1094371"/>
          </a:xfrm>
        </p:spPr>
        <p:txBody>
          <a:bodyPr/>
          <a:lstStyle/>
          <a:p>
            <a:r>
              <a:rPr lang="en-US" sz="2000" b="1" dirty="0"/>
              <a:t>Chua Kee Siong (20 Jan 2025)</a:t>
            </a:r>
          </a:p>
          <a:p>
            <a:r>
              <a:rPr lang="en-US" sz="2000" b="1" dirty="0"/>
              <a:t>Associate Data Analyst</a:t>
            </a:r>
          </a:p>
          <a:p>
            <a:r>
              <a:rPr lang="en-US" sz="2000" b="1" dirty="0"/>
              <a:t>PropertyGuru-888 Pte. </a:t>
            </a:r>
          </a:p>
          <a:p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FC5DB-0B74-58A5-F9BB-1B1995DDFDEA}"/>
              </a:ext>
            </a:extLst>
          </p:cNvPr>
          <p:cNvSpPr txBox="1"/>
          <p:nvPr/>
        </p:nvSpPr>
        <p:spPr>
          <a:xfrm>
            <a:off x="496785" y="4791743"/>
            <a:ext cx="11198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cap="all" spc="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(SCTP) Associate Data Analyst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5767D-65C7-408B-E0BE-322269E54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3603-BBE6-CC88-1392-77619DCC5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27" y="50063"/>
            <a:ext cx="11875202" cy="6766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Exploratory Data Analysis (EDA)</a:t>
            </a:r>
            <a:b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5C1DE8B1-B503-B528-41FE-2D69AE157F11}"/>
              </a:ext>
            </a:extLst>
          </p:cNvPr>
          <p:cNvSpPr txBox="1">
            <a:spLocks/>
          </p:cNvSpPr>
          <p:nvPr/>
        </p:nvSpPr>
        <p:spPr>
          <a:xfrm>
            <a:off x="892665" y="798047"/>
            <a:ext cx="10256126" cy="437969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Bar chart visualization of HDB resale data to discover insights &amp; trends over 2020 to 2024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F21439E-CF42-720C-8D7A-B4F342C2812B}"/>
              </a:ext>
            </a:extLst>
          </p:cNvPr>
          <p:cNvSpPr txBox="1">
            <a:spLocks/>
          </p:cNvSpPr>
          <p:nvPr/>
        </p:nvSpPr>
        <p:spPr>
          <a:xfrm>
            <a:off x="476423" y="1745314"/>
            <a:ext cx="11612658" cy="437969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4 room flat type has highest sale count, they are mostly of the stock of Model A</a:t>
            </a:r>
          </a:p>
          <a:p>
            <a:pPr marL="0" indent="0">
              <a:buNone/>
            </a:pPr>
            <a:r>
              <a:rPr lang="en-US" sz="1800" b="1" dirty="0"/>
              <a:t>Follow by flat model of Improved and New Generation models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9BAE90-7142-A66A-266F-65C10DF9E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9" y="2520556"/>
            <a:ext cx="8555129" cy="41663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E6A06F-F9BF-CD65-EB08-EFCD8C5E7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248" y="2520556"/>
            <a:ext cx="2483187" cy="162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B38768-8CD5-E264-11F6-ABDCE2B41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143" y="4150157"/>
            <a:ext cx="2485292" cy="253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516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770A-0D00-FD54-99D4-CAC9E4523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E44E-16A6-C35C-7455-4B10FF638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399" y="118980"/>
            <a:ext cx="11875202" cy="67665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Exploratory Data Analysis (EDA)</a:t>
            </a:r>
            <a:b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000" b="1" dirty="0"/>
              <a:t>Discovering outlier spikes, trends from frequency distribution of HDB resales influencing resale prices</a:t>
            </a:r>
            <a:br>
              <a:rPr lang="en-US" sz="2000" b="1" dirty="0"/>
            </a:br>
            <a:br>
              <a:rPr lang="en-US" sz="3200" b="1" dirty="0"/>
            </a:br>
            <a:endParaRPr lang="en-US" sz="3200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456FCA4A-0ADF-E0FB-3718-3DF583DE8039}"/>
              </a:ext>
            </a:extLst>
          </p:cNvPr>
          <p:cNvSpPr txBox="1">
            <a:spLocks/>
          </p:cNvSpPr>
          <p:nvPr/>
        </p:nvSpPr>
        <p:spPr>
          <a:xfrm>
            <a:off x="3610099" y="1841731"/>
            <a:ext cx="8470136" cy="437969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Histogram charts. By floor area, Lease commence date</a:t>
            </a:r>
            <a:endParaRPr lang="en-US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B3C773BB-3CB1-BE14-093E-1F95A72BAA09}"/>
              </a:ext>
            </a:extLst>
          </p:cNvPr>
          <p:cNvSpPr txBox="1">
            <a:spLocks/>
          </p:cNvSpPr>
          <p:nvPr/>
        </p:nvSpPr>
        <p:spPr>
          <a:xfrm>
            <a:off x="158399" y="2254352"/>
            <a:ext cx="10460751" cy="437969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Floor area (sqm):</a:t>
            </a:r>
          </a:p>
          <a:p>
            <a:pPr marL="285750" indent="-285750"/>
            <a:r>
              <a:rPr lang="en-US" sz="1800" b="1" dirty="0"/>
              <a:t>Range Between 28-297 sqm</a:t>
            </a:r>
          </a:p>
          <a:p>
            <a:pPr marL="285750" indent="-285750"/>
            <a:r>
              <a:rPr lang="en-US" sz="1800" b="1" dirty="0"/>
              <a:t>Limited: Smaller to larger units</a:t>
            </a:r>
          </a:p>
          <a:p>
            <a:pPr marL="285750" indent="-285750"/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Lease commence date:</a:t>
            </a:r>
          </a:p>
          <a:p>
            <a:pPr marL="285750" indent="-285750"/>
            <a:r>
              <a:rPr lang="en-US" sz="1800" b="1" dirty="0"/>
              <a:t>Concentration flats builds</a:t>
            </a:r>
          </a:p>
          <a:p>
            <a:pPr marL="0" indent="0">
              <a:buNone/>
            </a:pPr>
            <a:r>
              <a:rPr lang="en-US" sz="1800" b="1" dirty="0"/>
              <a:t>from late 1970s to 1990s slowdown</a:t>
            </a:r>
          </a:p>
          <a:p>
            <a:pPr marL="285750" indent="-285750"/>
            <a:r>
              <a:rPr lang="en-US" sz="1800" b="1" dirty="0"/>
              <a:t>Gradual increase</a:t>
            </a:r>
          </a:p>
          <a:p>
            <a:pPr marL="0" indent="0">
              <a:buNone/>
            </a:pPr>
            <a:r>
              <a:rPr lang="en-US" sz="1800" b="1" dirty="0"/>
              <a:t>of newer leases likely due</a:t>
            </a:r>
          </a:p>
          <a:p>
            <a:pPr marL="0" indent="0">
              <a:buNone/>
            </a:pPr>
            <a:r>
              <a:rPr lang="en-US" sz="1800" b="1" dirty="0"/>
              <a:t>To changing housing policies</a:t>
            </a:r>
          </a:p>
          <a:p>
            <a:pPr marL="0" indent="0">
              <a:buNone/>
            </a:pPr>
            <a:r>
              <a:rPr lang="en-US" sz="1800" b="1" dirty="0"/>
              <a:t>&amp; population growth i.e.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1125C-8157-9D3C-A420-420297A8C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098" y="2473337"/>
            <a:ext cx="8470137" cy="420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2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2BB44-0AFE-5035-0B6C-756D3075D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B5063-5AC6-C683-9BA8-C870F77B2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456" y="187452"/>
            <a:ext cx="10881360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b="1" kern="1200" cap="all" spc="600" baseline="0" dirty="0">
                <a:latin typeface="+mj-lt"/>
                <a:ea typeface="+mj-ea"/>
                <a:cs typeface="+mj-cs"/>
              </a:rPr>
              <a:t>Exploratory Data Analysis (EDA)</a:t>
            </a:r>
            <a:br>
              <a:rPr lang="en-US" sz="2200" b="1" kern="1200" cap="all" spc="600" baseline="0" dirty="0">
                <a:latin typeface="+mj-lt"/>
                <a:ea typeface="+mj-ea"/>
                <a:cs typeface="+mj-cs"/>
              </a:rPr>
            </a:br>
            <a:br>
              <a:rPr lang="en-US" sz="2200" b="1" kern="1200" cap="all" spc="600" baseline="0" dirty="0">
                <a:latin typeface="+mj-lt"/>
                <a:ea typeface="+mj-ea"/>
                <a:cs typeface="+mj-cs"/>
              </a:rPr>
            </a:br>
            <a:endParaRPr lang="en-US" sz="2200" b="1" kern="1200" cap="all" spc="60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CCA3241E-9D3E-6EDA-9267-90CCFAB0CB91}"/>
              </a:ext>
            </a:extLst>
          </p:cNvPr>
          <p:cNvSpPr txBox="1">
            <a:spLocks/>
          </p:cNvSpPr>
          <p:nvPr/>
        </p:nvSpPr>
        <p:spPr>
          <a:xfrm>
            <a:off x="671715" y="884822"/>
            <a:ext cx="10945065" cy="14800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This resale price by town over time, we can see prices consistent appreciation in central area like Bishan. </a:t>
            </a:r>
          </a:p>
          <a:p>
            <a:r>
              <a:rPr lang="en-US" sz="1600" b="1" dirty="0"/>
              <a:t>Marine Parade &amp; Queenstown has higher rate increases among other towns.</a:t>
            </a:r>
          </a:p>
          <a:p>
            <a:r>
              <a:rPr lang="en-US" sz="1600" b="1" dirty="0"/>
              <a:t>While Pasir Ris has the highest outliers resale price increases.</a:t>
            </a:r>
          </a:p>
          <a:p>
            <a:r>
              <a:rPr lang="en-US" sz="1600" b="1" dirty="0"/>
              <a:t>Jurong west, Yishun and Sembawang towns has the lowest price range appreciation</a:t>
            </a:r>
          </a:p>
          <a:p>
            <a:endParaRPr lang="en-US" sz="1600" b="1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701480E7-95CD-FCFC-0026-B9ADC483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60386-31B5-5331-288B-26416E46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12" y="2305141"/>
            <a:ext cx="10774870" cy="4365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D34E1F-4D98-DA8C-148A-0EF0D1BE93E3}"/>
              </a:ext>
            </a:extLst>
          </p:cNvPr>
          <p:cNvSpPr txBox="1"/>
          <p:nvPr/>
        </p:nvSpPr>
        <p:spPr>
          <a:xfrm>
            <a:off x="10357258" y="166805"/>
            <a:ext cx="1706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1200" cap="all" spc="6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By Town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68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47F9E-6E91-59DB-5466-8AB0E3464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39F08-9C9C-CC26-F0B1-91829698D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1" kern="1200" cap="all" spc="600" baseline="0" dirty="0">
                <a:latin typeface="+mj-lt"/>
                <a:ea typeface="+mj-ea"/>
                <a:cs typeface="+mj-cs"/>
              </a:rPr>
              <a:t>Exploratory Data Analysis (EDA)</a:t>
            </a:r>
            <a:br>
              <a:rPr lang="en-US" sz="2200" b="1" kern="1200" cap="all" spc="600" baseline="0" dirty="0">
                <a:latin typeface="+mj-lt"/>
                <a:ea typeface="+mj-ea"/>
                <a:cs typeface="+mj-cs"/>
              </a:rPr>
            </a:br>
            <a:br>
              <a:rPr lang="en-US" sz="2200" b="1" kern="1200" cap="all" spc="600" baseline="0" dirty="0">
                <a:latin typeface="+mj-lt"/>
                <a:ea typeface="+mj-ea"/>
                <a:cs typeface="+mj-cs"/>
              </a:rPr>
            </a:br>
            <a:endParaRPr lang="en-US" sz="2200" b="1" kern="1200" cap="all" spc="600" baseline="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8B35F-8A7A-6EF0-AB36-F9B3C696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279" y="722376"/>
            <a:ext cx="5791258" cy="3228625"/>
          </a:xfrm>
          <a:prstGeom prst="rect">
            <a:avLst/>
          </a:prstGeom>
          <a:noFill/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2DC7B416-0606-B943-67F1-A07DAA453596}"/>
              </a:ext>
            </a:extLst>
          </p:cNvPr>
          <p:cNvSpPr txBox="1">
            <a:spLocks/>
          </p:cNvSpPr>
          <p:nvPr/>
        </p:nvSpPr>
        <p:spPr>
          <a:xfrm>
            <a:off x="684987" y="1525449"/>
            <a:ext cx="5456492" cy="5126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kern="1200" dirty="0">
                <a:latin typeface="+mn-lt"/>
                <a:ea typeface="+mn-ea"/>
                <a:cs typeface="Segoe UI" panose="020B0502040204020203" pitchFamily="34" charset="0"/>
              </a:rPr>
              <a:t>Line chart : </a:t>
            </a:r>
            <a:r>
              <a:rPr lang="en-US" sz="2000" b="1" dirty="0"/>
              <a:t>average resale price trends by flat types over time.</a:t>
            </a:r>
          </a:p>
          <a:p>
            <a:pPr marL="0" indent="0">
              <a:buNone/>
            </a:pPr>
            <a:endParaRPr lang="en-US" sz="2000" b="1" kern="1200" dirty="0">
              <a:latin typeface="+mn-lt"/>
              <a:ea typeface="+mn-ea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000" b="1" dirty="0"/>
              <a:t>Flats such as Multi-generation, Executive, 5 Room, 4 room seems to be in higher price range group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This group experiences a higher resale price appreciation from 2000 to 2024 compared to 1, 2, 3 room lower range pricing group.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Reasons could be attributed to rise of GDP, policy, income rises, inflation and standards of living. i.e. HDB MOP rule &amp; other exceptions if flat owner is deceased the flat has to be sold</a:t>
            </a:r>
          </a:p>
          <a:p>
            <a:pPr marL="0" indent="0">
              <a:buNone/>
            </a:pPr>
            <a:endParaRPr lang="en-US" sz="2000" kern="1200" dirty="0">
              <a:latin typeface="+mn-lt"/>
              <a:ea typeface="+mn-ea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000" kern="1200" dirty="0">
              <a:latin typeface="+mn-lt"/>
              <a:ea typeface="+mn-ea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000" kern="1200" dirty="0">
              <a:latin typeface="+mn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0C7D2D3-9E62-3343-C6A4-A3672666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01C7AE-05E4-F11E-9C5B-30C44435810E}"/>
              </a:ext>
            </a:extLst>
          </p:cNvPr>
          <p:cNvSpPr txBox="1"/>
          <p:nvPr/>
        </p:nvSpPr>
        <p:spPr>
          <a:xfrm>
            <a:off x="9612924" y="166805"/>
            <a:ext cx="2450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1200" cap="all" spc="6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By Flat Type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9A0F0E-BFBA-206A-BFCE-7D0E8C31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279" y="3951001"/>
            <a:ext cx="5791258" cy="244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524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0B29E-F1CD-C313-9DB5-7BC6A3290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E8C71-9A57-1369-83DA-B59EFD710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51721"/>
            <a:ext cx="3932237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1" kern="1200" cap="all" spc="600" baseline="0" dirty="0">
                <a:latin typeface="+mj-lt"/>
                <a:ea typeface="+mj-ea"/>
                <a:cs typeface="+mj-cs"/>
              </a:rPr>
              <a:t>Exploratory Data Analysis (EDA)</a:t>
            </a:r>
            <a:br>
              <a:rPr lang="en-US" sz="2200" b="1" kern="1200" cap="all" spc="600" baseline="0" dirty="0">
                <a:latin typeface="+mj-lt"/>
                <a:ea typeface="+mj-ea"/>
                <a:cs typeface="+mj-cs"/>
              </a:rPr>
            </a:br>
            <a:br>
              <a:rPr lang="en-US" sz="2200" b="1" kern="1200" cap="all" spc="600" baseline="0" dirty="0">
                <a:latin typeface="+mj-lt"/>
                <a:ea typeface="+mj-ea"/>
                <a:cs typeface="+mj-cs"/>
              </a:rPr>
            </a:br>
            <a:endParaRPr lang="en-US" sz="2200" b="1" kern="1200" cap="all" spc="60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CD2D7D44-2964-729F-A7A0-BD18D568EDCF}"/>
              </a:ext>
            </a:extLst>
          </p:cNvPr>
          <p:cNvSpPr txBox="1">
            <a:spLocks/>
          </p:cNvSpPr>
          <p:nvPr/>
        </p:nvSpPr>
        <p:spPr>
          <a:xfrm>
            <a:off x="850392" y="1211367"/>
            <a:ext cx="4367784" cy="5353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kern="1200" dirty="0">
                <a:latin typeface="+mn-lt"/>
                <a:ea typeface="+mn-ea"/>
                <a:cs typeface="Segoe UI" panose="020B0502040204020203" pitchFamily="34" charset="0"/>
              </a:rPr>
              <a:t>Key Correlations to resale price:</a:t>
            </a:r>
            <a:endParaRPr lang="en-US" sz="2400" b="1" dirty="0"/>
          </a:p>
          <a:p>
            <a:pPr marL="0" indent="0">
              <a:buNone/>
            </a:pPr>
            <a:endParaRPr lang="en-US" sz="2400" b="1" kern="1200" dirty="0">
              <a:latin typeface="+mn-lt"/>
              <a:ea typeface="+mn-ea"/>
              <a:cs typeface="Segoe UI" panose="020B0502040204020203" pitchFamily="34" charset="0"/>
            </a:endParaRPr>
          </a:p>
          <a:p>
            <a:pPr marL="285750" indent="-285750"/>
            <a:r>
              <a:rPr lang="en-US" sz="2400" kern="1200" dirty="0">
                <a:latin typeface="+mn-lt"/>
                <a:ea typeface="+mn-ea"/>
                <a:cs typeface="Segoe UI" panose="020B0502040204020203" pitchFamily="34" charset="0"/>
              </a:rPr>
              <a:t>Floor area sqm and resale price show a strong positive correlation (0.53)</a:t>
            </a:r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kern="1200" dirty="0">
                <a:latin typeface="+mn-lt"/>
                <a:ea typeface="+mn-ea"/>
                <a:cs typeface="Segoe UI" panose="020B0502040204020203" pitchFamily="34" charset="0"/>
              </a:rPr>
              <a:t>Remaining lease (0.54) and resale price has strong positive correlation</a:t>
            </a:r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kern="1200" dirty="0">
                <a:latin typeface="+mn-lt"/>
                <a:ea typeface="+mn-ea"/>
                <a:cs typeface="Segoe UI" panose="020B0502040204020203" pitchFamily="34" charset="0"/>
              </a:rPr>
              <a:t>Lease commence date and resale price have a moderate positive correlation (0.47)</a:t>
            </a:r>
          </a:p>
          <a:p>
            <a:pPr marL="285750" indent="-285750"/>
            <a:endParaRPr lang="en-US" sz="2400" kern="1200" dirty="0">
              <a:latin typeface="+mn-lt"/>
              <a:ea typeface="+mn-ea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 sz="2400" kern="1200" dirty="0">
              <a:latin typeface="+mn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21F63F9-80EE-0408-E2AB-5D1E58B37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2C608B-0D71-B448-9DC3-E993ECABF23D}"/>
              </a:ext>
            </a:extLst>
          </p:cNvPr>
          <p:cNvSpPr txBox="1"/>
          <p:nvPr/>
        </p:nvSpPr>
        <p:spPr>
          <a:xfrm>
            <a:off x="8733692" y="82861"/>
            <a:ext cx="3330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1200" cap="all" spc="6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By all variables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673DDE-3078-4F91-03D6-F4F9D7729143}"/>
              </a:ext>
            </a:extLst>
          </p:cNvPr>
          <p:cNvGrpSpPr/>
          <p:nvPr/>
        </p:nvGrpSpPr>
        <p:grpSpPr>
          <a:xfrm>
            <a:off x="6096000" y="569970"/>
            <a:ext cx="4811854" cy="5994952"/>
            <a:chOff x="6096000" y="569970"/>
            <a:chExt cx="4811854" cy="59949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88D58A-A0FD-9D75-07FA-8E2DC817A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569970"/>
              <a:ext cx="4811854" cy="599495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A7DEDB0-2838-4EDA-E09B-EA7CB099F2E0}"/>
                </a:ext>
              </a:extLst>
            </p:cNvPr>
            <p:cNvSpPr/>
            <p:nvPr/>
          </p:nvSpPr>
          <p:spPr>
            <a:xfrm>
              <a:off x="9226061" y="1254370"/>
              <a:ext cx="574431" cy="298938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46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9AFEF-459C-D2FA-695F-6672983B7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135C4BC-CD93-0316-98AB-E155BAE3C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83127" y="982725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42098C5C-B33B-82F2-979A-FA43E978DA72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E27FFC3-2FD9-5730-A670-51361CC871E4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E1B6CD-2905-36C7-ACDB-7A0025C8F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78020" y="1006373"/>
            <a:ext cx="1512408" cy="938718"/>
            <a:chOff x="4779792" y="2384561"/>
            <a:chExt cx="3365480" cy="2088878"/>
          </a:xfrm>
          <a:solidFill>
            <a:schemeClr val="accent1">
              <a:alpha val="48174"/>
            </a:schemeClr>
          </a:solidFill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8CE5655A-E325-C18F-E44B-B4709AF2F7F5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DBAC7243-9D2D-F3BD-F6A1-0675B5BEA4DF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355FC278-8609-0B7E-852D-EDEDFBE51506}"/>
              </a:ext>
            </a:extLst>
          </p:cNvPr>
          <p:cNvSpPr txBox="1">
            <a:spLocks/>
          </p:cNvSpPr>
          <p:nvPr/>
        </p:nvSpPr>
        <p:spPr>
          <a:xfrm>
            <a:off x="275848" y="2324707"/>
            <a:ext cx="4884654" cy="4030709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400" b="0" i="0" dirty="0">
                <a:effectLst/>
                <a:latin typeface="-apple-system"/>
              </a:rPr>
              <a:t>Pairplot:</a:t>
            </a:r>
            <a:r>
              <a:rPr lang="en-US" sz="2400" dirty="0">
                <a:latin typeface="-apple-system"/>
              </a:rPr>
              <a:t> Scatterplots matrix </a:t>
            </a:r>
          </a:p>
          <a:p>
            <a:pPr marL="0" indent="0" algn="l">
              <a:buNone/>
            </a:pPr>
            <a:r>
              <a:rPr lang="en-US" sz="2400" dirty="0">
                <a:latin typeface="-apple-system"/>
              </a:rPr>
              <a:t>Comparing </a:t>
            </a:r>
            <a:r>
              <a:rPr lang="en-US" sz="2400" b="0" i="0" dirty="0">
                <a:effectLst/>
                <a:latin typeface="-apple-system"/>
              </a:rPr>
              <a:t>Between 2 variables.</a:t>
            </a:r>
          </a:p>
          <a:p>
            <a:pPr marL="0" indent="0" algn="l">
              <a:buNone/>
            </a:pPr>
            <a:endParaRPr lang="en-US" sz="2400" dirty="0">
              <a:latin typeface="-apple-system"/>
            </a:endParaRPr>
          </a:p>
          <a:p>
            <a:pPr marL="0" indent="0" algn="l">
              <a:buNone/>
            </a:pPr>
            <a:r>
              <a:rPr lang="en-US" sz="2400" b="0" i="0" dirty="0">
                <a:effectLst/>
                <a:latin typeface="-apple-system"/>
              </a:rPr>
              <a:t>Easy EDA analysis to detect </a:t>
            </a:r>
          </a:p>
          <a:p>
            <a:pPr marL="0" indent="0" algn="l">
              <a:buNone/>
            </a:pPr>
            <a:r>
              <a:rPr lang="en-US" sz="2400" b="0" i="0" dirty="0">
                <a:effectLst/>
                <a:latin typeface="-apple-system"/>
              </a:rPr>
              <a:t>correlations, outliers o</a:t>
            </a:r>
            <a:r>
              <a:rPr lang="en-US" sz="2400" dirty="0">
                <a:latin typeface="-apple-system"/>
              </a:rPr>
              <a:t>r </a:t>
            </a:r>
          </a:p>
          <a:p>
            <a:pPr marL="0" indent="0" algn="l">
              <a:buNone/>
            </a:pPr>
            <a:r>
              <a:rPr lang="en-US" sz="2400" dirty="0">
                <a:latin typeface="-apple-system"/>
              </a:rPr>
              <a:t>distinct subgroups</a:t>
            </a:r>
            <a:endParaRPr lang="en-US" sz="2400" b="0" i="0" dirty="0">
              <a:effectLst/>
              <a:latin typeface="-apple-system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dirty="0">
              <a:latin typeface="-apple-system"/>
            </a:endParaRP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-apple-system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5FE74C-B16A-AD1D-3A14-96308ECDD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502" y="2132521"/>
            <a:ext cx="6529926" cy="441508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96D8B6-AD51-3407-A021-8ED02CAF1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502" y="1053505"/>
            <a:ext cx="6529926" cy="107901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DE7169-66EA-C03C-7CE4-FDC98E4E661B}"/>
              </a:ext>
            </a:extLst>
          </p:cNvPr>
          <p:cNvSpPr txBox="1"/>
          <p:nvPr/>
        </p:nvSpPr>
        <p:spPr>
          <a:xfrm>
            <a:off x="168350" y="301004"/>
            <a:ext cx="11414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kern="1200" cap="all" spc="6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Exploratory Data Analysis (EDA)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090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3745B-CA83-C01F-4746-FE807297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3A7E80-B5E6-2871-9979-025245B9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1447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3B87AE-BE4B-902E-B68C-26158C789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6" y="0"/>
            <a:ext cx="10579608" cy="167639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/>
              <a:t>EDA insights and implications</a:t>
            </a:r>
            <a:br>
              <a:rPr lang="en-US" sz="4400" b="1" kern="1200" cap="all" spc="600" baseline="0" dirty="0">
                <a:latin typeface="+mj-lt"/>
                <a:ea typeface="+mj-ea"/>
                <a:cs typeface="+mj-cs"/>
              </a:rPr>
            </a:br>
            <a:endParaRPr lang="en-US" sz="4400" b="1" kern="1200" cap="all" spc="60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C1D4195-5D39-F2C1-0935-CEF95E67969A}"/>
              </a:ext>
            </a:extLst>
          </p:cNvPr>
          <p:cNvSpPr txBox="1">
            <a:spLocks/>
          </p:cNvSpPr>
          <p:nvPr/>
        </p:nvSpPr>
        <p:spPr>
          <a:xfrm>
            <a:off x="850392" y="1169024"/>
            <a:ext cx="11012424" cy="3168513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kern="1200" dirty="0">
                <a:latin typeface="+mn-lt"/>
                <a:ea typeface="+mn-ea"/>
                <a:cs typeface="Segoe UI" panose="020B0502040204020203" pitchFamily="34" charset="0"/>
              </a:rPr>
              <a:t>After EDA exploration Process: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b="1" kern="1200" dirty="0">
                <a:latin typeface="+mn-lt"/>
                <a:ea typeface="+mn-ea"/>
                <a:cs typeface="Segoe UI" panose="020B0502040204020203" pitchFamily="34" charset="0"/>
              </a:rPr>
              <a:t>We </a:t>
            </a:r>
            <a:r>
              <a:rPr lang="en-US" b="1" dirty="0"/>
              <a:t>select</a:t>
            </a:r>
            <a:r>
              <a:rPr lang="en-US" b="1" kern="1200" dirty="0">
                <a:latin typeface="+mn-lt"/>
                <a:ea typeface="+mn-ea"/>
                <a:cs typeface="Segoe UI" panose="020B0502040204020203" pitchFamily="34" charset="0"/>
              </a:rPr>
              <a:t> specific column “Resale Price” to compare between “town”, “lease Space Sqm”, “flat type”, “flat model”, “remaining lease” and “lease commence date” as variables best showing meaningful relationships on resale price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b="1" kern="1200" dirty="0">
                <a:latin typeface="+mn-lt"/>
                <a:ea typeface="+mn-ea"/>
                <a:cs typeface="Segoe UI" panose="020B0502040204020203" pitchFamily="34" charset="0"/>
              </a:rPr>
              <a:t>Above variables show moderate to strong correlations to resale prices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8B6CE8BE-D7E8-9C5C-6928-82327613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C09D8-EB51-3CC4-0A5C-A741447C7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2" y="4327281"/>
            <a:ext cx="8082593" cy="24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88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F4672-0E25-54A6-2F75-9C729B96B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A25DEF-0412-6C9C-89A8-A2BD6B9DEC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71"/>
          <a:stretch/>
        </p:blipFill>
        <p:spPr>
          <a:xfrm>
            <a:off x="6264194" y="1253331"/>
            <a:ext cx="5181600" cy="4351338"/>
          </a:xfrm>
          <a:prstGeom prst="rect">
            <a:avLst/>
          </a:prstGeom>
          <a:noFill/>
        </p:spPr>
      </p:pic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D4EF3C18-5E1C-9A8C-BD50-D28C4FAAD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344" y="6190488"/>
            <a:ext cx="2331720" cy="27432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Crypto: investing &amp; trading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F7E44EDD-FCA9-E922-89AE-90B12D7FA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5F75B-68B1-DD97-0DF9-3DBA31574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456" y="250212"/>
            <a:ext cx="10881360" cy="13292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b="1" kern="1200" cap="all" spc="600" baseline="0" dirty="0">
                <a:latin typeface="+mj-lt"/>
                <a:ea typeface="+mj-ea"/>
                <a:cs typeface="+mj-cs"/>
              </a:rPr>
              <a:t>Machine Learning ModelLING: Development</a:t>
            </a:r>
            <a:br>
              <a:rPr lang="en-US" sz="2200" b="1" kern="1200" cap="all" spc="600" baseline="0" dirty="0">
                <a:latin typeface="+mj-lt"/>
                <a:ea typeface="+mj-ea"/>
                <a:cs typeface="+mj-cs"/>
              </a:rPr>
            </a:br>
            <a:br>
              <a:rPr lang="en-US" sz="2200" b="1" kern="1200" cap="all" spc="600" baseline="0" dirty="0">
                <a:latin typeface="+mj-lt"/>
                <a:ea typeface="+mj-ea"/>
                <a:cs typeface="+mj-cs"/>
              </a:rPr>
            </a:br>
            <a:endParaRPr lang="en-US" sz="2200" b="1" kern="1200" cap="all" spc="600" baseline="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AADBE9D6-68C6-D4E5-5392-566A6511D424}"/>
              </a:ext>
            </a:extLst>
          </p:cNvPr>
          <p:cNvSpPr txBox="1">
            <a:spLocks/>
          </p:cNvSpPr>
          <p:nvPr/>
        </p:nvSpPr>
        <p:spPr>
          <a:xfrm>
            <a:off x="925068" y="1253331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0" i="0" dirty="0">
                <a:effectLst/>
              </a:rPr>
              <a:t>Three models were selected for evaluation: </a:t>
            </a:r>
          </a:p>
          <a:p>
            <a:endParaRPr lang="en-US" sz="800" dirty="0"/>
          </a:p>
          <a:p>
            <a:r>
              <a:rPr lang="en-US" sz="2200" b="0" i="0" dirty="0">
                <a:effectLst/>
              </a:rPr>
              <a:t>Linear Regression Model</a:t>
            </a:r>
          </a:p>
          <a:p>
            <a:endParaRPr lang="en-US" sz="800" b="0" i="0" dirty="0">
              <a:effectLst/>
            </a:endParaRPr>
          </a:p>
          <a:p>
            <a:r>
              <a:rPr lang="en-US" sz="2200" b="0" i="0" dirty="0">
                <a:effectLst/>
              </a:rPr>
              <a:t>Random Forest Regressor Model</a:t>
            </a:r>
          </a:p>
          <a:p>
            <a:endParaRPr lang="en-US" sz="800" b="0" i="0" dirty="0">
              <a:effectLst/>
            </a:endParaRPr>
          </a:p>
          <a:p>
            <a:r>
              <a:rPr lang="en-US" sz="2200" b="0" i="0" dirty="0">
                <a:effectLst/>
              </a:rPr>
              <a:t>Decision Tree Regressor Model</a:t>
            </a:r>
          </a:p>
        </p:txBody>
      </p:sp>
    </p:spTree>
    <p:extLst>
      <p:ext uri="{BB962C8B-B14F-4D97-AF65-F5344CB8AC3E}">
        <p14:creationId xmlns:p14="http://schemas.microsoft.com/office/powerpoint/2010/main" val="2773134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8AAEB-59DE-55AF-50F6-A6493F5EB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CEDB-D8DB-975B-0E9D-D8A4118ED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8296"/>
            <a:ext cx="11875202" cy="676656"/>
          </a:xfrm>
        </p:spPr>
        <p:txBody>
          <a:bodyPr/>
          <a:lstStyle/>
          <a:p>
            <a:r>
              <a:rPr lang="en-US" sz="2800" dirty="0"/>
              <a:t>Machine Learning Model: Linear Regression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0BE2C5E9-8DC8-A3B4-83B9-0FE89DBCDBA1}"/>
              </a:ext>
            </a:extLst>
          </p:cNvPr>
          <p:cNvSpPr txBox="1">
            <a:spLocks/>
          </p:cNvSpPr>
          <p:nvPr/>
        </p:nvSpPr>
        <p:spPr>
          <a:xfrm>
            <a:off x="6876287" y="867488"/>
            <a:ext cx="5082041" cy="437969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Observation: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1800" b="1" dirty="0"/>
              <a:t>The scatter Plot shows strong positive correlation</a:t>
            </a:r>
          </a:p>
          <a:p>
            <a:pPr marL="0" indent="0">
              <a:buNone/>
            </a:pPr>
            <a:r>
              <a:rPr lang="en-US" sz="1800" b="1" dirty="0"/>
              <a:t>Between actual and predicted resale prices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1800" b="1" dirty="0"/>
              <a:t>Relative high R-square values (0.809) but high Mean Absolute Error (53928.52)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A4087-DE67-33E0-33B5-31B6287C0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31" y="3429000"/>
            <a:ext cx="4812351" cy="1517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5204C9-FA8D-1645-4427-F7661E07B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96" y="1251856"/>
            <a:ext cx="6341643" cy="47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05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3ED23-56C8-7569-8D88-1F2D90698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E97D6-B1AC-6334-37A7-7C4D55230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8296"/>
            <a:ext cx="11875202" cy="676656"/>
          </a:xfrm>
        </p:spPr>
        <p:txBody>
          <a:bodyPr/>
          <a:lstStyle/>
          <a:p>
            <a:r>
              <a:rPr lang="en-US" sz="2400" dirty="0"/>
              <a:t>Machine Learning Model: Random Forest RegressoR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820BF3B0-925A-F057-D4EA-085915D9134B}"/>
              </a:ext>
            </a:extLst>
          </p:cNvPr>
          <p:cNvSpPr txBox="1">
            <a:spLocks/>
          </p:cNvSpPr>
          <p:nvPr/>
        </p:nvSpPr>
        <p:spPr>
          <a:xfrm>
            <a:off x="6876287" y="867488"/>
            <a:ext cx="5082041" cy="5718273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Observation: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1800" b="1" dirty="0"/>
              <a:t>Chart highlights importance of different features in predicting HDB resale prices. Features are ranked based on their contribution to the model’s accuracy.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1800" b="1" dirty="0"/>
              <a:t>Relative importance features highlighted are flat type and town columns.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1800" b="1" dirty="0"/>
              <a:t>R-squared (R2): R2 value of 0.92 explains well on feature importance.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1800" b="1" dirty="0"/>
              <a:t>Mean Absolute Error (MAE): 29068.59 is the lowest MAE among the three models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27A59-08C9-6561-63F4-268B76B2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55" y="867488"/>
            <a:ext cx="6508029" cy="5394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CF2E88-CB48-3AFC-9D4C-B8864807A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653" y="5290756"/>
            <a:ext cx="4873307" cy="97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98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105509"/>
            <a:ext cx="8878824" cy="1069848"/>
          </a:xfrm>
        </p:spPr>
        <p:txBody>
          <a:bodyPr>
            <a:normAutofit/>
          </a:bodyPr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CONTENTS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1175357"/>
            <a:ext cx="9531611" cy="4786913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Introduction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HDB (Housing Development Board) Resale dataset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(Cleansing &amp; Transformation)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Exploratory Data Analysis (EDA) 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&amp;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Visualization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Modelling (Linear Regression, Random Forest Regressor, Decision Tree Regressor model)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Results | Recommendations | Limitations 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25DF4-56A3-8472-1078-FD9474F9F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BE983-6B55-AACA-240A-F5029B563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8296"/>
            <a:ext cx="11875202" cy="676656"/>
          </a:xfrm>
        </p:spPr>
        <p:txBody>
          <a:bodyPr/>
          <a:lstStyle/>
          <a:p>
            <a:r>
              <a:rPr lang="en-US" sz="2400" dirty="0"/>
              <a:t>Machine Learning Model: Decision Tree RegressoR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87B46EE9-2A79-D779-F6B8-6162E719561D}"/>
              </a:ext>
            </a:extLst>
          </p:cNvPr>
          <p:cNvSpPr txBox="1">
            <a:spLocks/>
          </p:cNvSpPr>
          <p:nvPr/>
        </p:nvSpPr>
        <p:spPr>
          <a:xfrm>
            <a:off x="7109959" y="867488"/>
            <a:ext cx="5082041" cy="5832216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/>
              <a:t>Observations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1800" b="1" dirty="0"/>
              <a:t>Chart represents relative importance of different features in predicting HDB resale prices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1800" b="1" dirty="0"/>
              <a:t>Flat Type: Highest feature importance, suggesting that the number of rooms is a strong predictor of resale price. Town: Locations like Bukit Merah, Queenstown and Bishan have significant influence, indicating that location plays a crucial role in determining resale values.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1800" b="1" dirty="0"/>
              <a:t>R-squared (R2): 0.92, similar as Random Tree Regressor Model.</a:t>
            </a:r>
          </a:p>
          <a:p>
            <a:pPr marL="0" indent="0">
              <a:buNone/>
            </a:pPr>
            <a:endParaRPr lang="en-US" sz="800" b="1" dirty="0"/>
          </a:p>
          <a:p>
            <a:pPr marL="0" indent="0">
              <a:buNone/>
            </a:pPr>
            <a:r>
              <a:rPr lang="en-US" sz="1800" b="1" dirty="0"/>
              <a:t>Mean Absolute Error (MAE): 29603.44, error is higher then Random Tree Regressor Model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FEC93-4233-FC85-9D9E-7BD4C70D4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77" y="834952"/>
            <a:ext cx="6546836" cy="4528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2D7D61-ABD7-A6E9-E2F4-7A3222437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77" y="5363114"/>
            <a:ext cx="6546836" cy="123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10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9CAC2-B9B8-784C-DE35-1D46CF690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C703-FB1C-2970-49F4-621D5A640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b="1" kern="1200" cap="all" spc="600" baseline="0">
                <a:latin typeface="+mj-lt"/>
                <a:ea typeface="+mj-ea"/>
                <a:cs typeface="+mj-cs"/>
              </a:rPr>
              <a:t>Machine Learning Models</a:t>
            </a:r>
            <a:br>
              <a:rPr lang="en-US" sz="2200" b="1" kern="1200" cap="all" spc="600" baseline="0">
                <a:latin typeface="+mj-lt"/>
                <a:ea typeface="+mj-ea"/>
                <a:cs typeface="+mj-cs"/>
              </a:rPr>
            </a:br>
            <a:br>
              <a:rPr lang="en-US" sz="2200" b="1" kern="1200" cap="all" spc="600" baseline="0">
                <a:latin typeface="+mj-lt"/>
                <a:ea typeface="+mj-ea"/>
                <a:cs typeface="+mj-cs"/>
              </a:rPr>
            </a:br>
            <a:endParaRPr lang="en-US" sz="2200" b="1" kern="1200" cap="all" spc="600" baseline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digital image of a head with gears and various machines&#10;&#10;Description automatically generated">
            <a:extLst>
              <a:ext uri="{FF2B5EF4-FFF2-40B4-BE49-F238E27FC236}">
                <a16:creationId xmlns:a16="http://schemas.microsoft.com/office/drawing/2014/main" id="{AD613031-3DCF-A8FC-FE32-C71D02FF4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966" y="1825625"/>
            <a:ext cx="4286067" cy="4351338"/>
          </a:xfrm>
          <a:prstGeom prst="rect">
            <a:avLst/>
          </a:prstGeom>
          <a:noFill/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6CAB3CFD-6DD8-325B-F531-F8E27C433775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0" i="0" dirty="0">
                <a:effectLst/>
              </a:rPr>
              <a:t>Model findings:</a:t>
            </a:r>
          </a:p>
          <a:p>
            <a:endParaRPr lang="en-US" sz="1300" b="0" i="0" dirty="0">
              <a:effectLst/>
            </a:endParaRPr>
          </a:p>
          <a:p>
            <a:r>
              <a:rPr lang="en-US" sz="1300" b="0" i="0" dirty="0">
                <a:effectLst/>
              </a:rPr>
              <a:t>Linear Regression Model (3</a:t>
            </a:r>
            <a:r>
              <a:rPr lang="en-US" sz="1300" b="0" i="0" baseline="30000" dirty="0">
                <a:effectLst/>
              </a:rPr>
              <a:t>rd</a:t>
            </a:r>
            <a:r>
              <a:rPr lang="en-US" sz="1300" b="0" i="0" dirty="0">
                <a:effectLst/>
              </a:rPr>
              <a:t> place): </a:t>
            </a:r>
          </a:p>
          <a:p>
            <a:pPr marL="228600" lvl="1">
              <a:spcBef>
                <a:spcPts val="1000"/>
              </a:spcBef>
            </a:pPr>
            <a:r>
              <a:rPr lang="en-US" sz="1300" b="0" i="0" dirty="0">
                <a:effectLst/>
              </a:rPr>
              <a:t>R-squared: 0.809, Accuracy lowest among the three model</a:t>
            </a:r>
          </a:p>
          <a:p>
            <a:pPr marL="228600" lvl="1">
              <a:spcBef>
                <a:spcPts val="1000"/>
              </a:spcBef>
            </a:pPr>
            <a:r>
              <a:rPr lang="en-US" sz="1300" b="0" i="0" dirty="0">
                <a:effectLst/>
              </a:rPr>
              <a:t>High magnitude of error: MAE: </a:t>
            </a:r>
            <a:r>
              <a:rPr lang="en-US" sz="1300" b="1" dirty="0"/>
              <a:t>53928.52</a:t>
            </a:r>
          </a:p>
          <a:p>
            <a:pPr marL="228600" lvl="1">
              <a:spcBef>
                <a:spcPts val="1000"/>
              </a:spcBef>
            </a:pPr>
            <a:endParaRPr lang="en-US" sz="1300" b="0" i="0" dirty="0">
              <a:effectLst/>
            </a:endParaRPr>
          </a:p>
          <a:p>
            <a:r>
              <a:rPr lang="en-US" sz="1300" b="0" i="0" dirty="0">
                <a:effectLst/>
              </a:rPr>
              <a:t>Random Forest Regressor Model (1</a:t>
            </a:r>
            <a:r>
              <a:rPr lang="en-US" sz="1300" b="0" i="0" baseline="30000" dirty="0">
                <a:effectLst/>
              </a:rPr>
              <a:t>st</a:t>
            </a:r>
            <a:r>
              <a:rPr lang="en-US" sz="1300" b="0" i="0" dirty="0">
                <a:effectLst/>
              </a:rPr>
              <a:t> place):</a:t>
            </a:r>
          </a:p>
          <a:p>
            <a:pPr marL="228600" lvl="1">
              <a:spcBef>
                <a:spcPts val="1000"/>
              </a:spcBef>
            </a:pPr>
            <a:r>
              <a:rPr lang="en-US" sz="1300" b="0" i="0" dirty="0">
                <a:effectLst/>
              </a:rPr>
              <a:t>Key features: flat type and town.</a:t>
            </a:r>
          </a:p>
          <a:p>
            <a:pPr marL="228600" lvl="1">
              <a:spcBef>
                <a:spcPts val="1000"/>
              </a:spcBef>
            </a:pPr>
            <a:r>
              <a:rPr lang="en-US" sz="1300" b="0" i="0" dirty="0">
                <a:effectLst/>
              </a:rPr>
              <a:t>Has high R-square (0.92) and least MAE: (</a:t>
            </a:r>
            <a:r>
              <a:rPr lang="en-US" sz="1300" b="1" dirty="0"/>
              <a:t>29068.59)</a:t>
            </a:r>
            <a:endParaRPr lang="en-US" sz="1300" b="0" i="0" dirty="0">
              <a:effectLst/>
            </a:endParaRPr>
          </a:p>
          <a:p>
            <a:pPr marL="228600" lvl="1">
              <a:spcBef>
                <a:spcPts val="1000"/>
              </a:spcBef>
            </a:pPr>
            <a:endParaRPr lang="en-US" sz="1300" b="0" i="0" dirty="0">
              <a:effectLst/>
            </a:endParaRPr>
          </a:p>
          <a:p>
            <a:r>
              <a:rPr lang="en-US" sz="1300" b="0" i="0" dirty="0">
                <a:effectLst/>
              </a:rPr>
              <a:t>Decision Tree Regressor Model (2nd place):</a:t>
            </a:r>
          </a:p>
          <a:p>
            <a:pPr marL="228600" lvl="1">
              <a:spcBef>
                <a:spcPts val="1000"/>
              </a:spcBef>
            </a:pPr>
            <a:r>
              <a:rPr lang="en-US" sz="1300" b="0" i="0" dirty="0">
                <a:effectLst/>
              </a:rPr>
              <a:t>Key features: flat type and town</a:t>
            </a:r>
          </a:p>
          <a:p>
            <a:pPr marL="228600" lvl="1">
              <a:spcBef>
                <a:spcPts val="1000"/>
              </a:spcBef>
            </a:pPr>
            <a:r>
              <a:rPr lang="en-US" sz="1300" dirty="0"/>
              <a:t>Has high R-square (0.92) and place 2</a:t>
            </a:r>
            <a:r>
              <a:rPr lang="en-US" sz="1300" baseline="30000" dirty="0"/>
              <a:t>nd</a:t>
            </a:r>
            <a:r>
              <a:rPr lang="en-US" sz="1300" dirty="0"/>
              <a:t> in MAE (29603.44)</a:t>
            </a:r>
            <a:endParaRPr lang="en-US" sz="1300" b="0" i="0" dirty="0">
              <a:effectLst/>
            </a:endParaRP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8063564F-3943-D764-D539-C2C56934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C1131-B92A-363C-9BCE-17911B9D8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E64001-8109-495F-356F-21DE4CB9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83127" y="982725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E9AF8F3-1A2C-EC2B-D0FD-42C2A5CFA23F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C8038D0-7361-C149-2B72-28C1883E79C5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DFF7F60-EA35-2E6A-E0EC-7248AD27F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78020" y="1006373"/>
            <a:ext cx="1512408" cy="938718"/>
            <a:chOff x="4779792" y="2384561"/>
            <a:chExt cx="3365480" cy="2088878"/>
          </a:xfrm>
          <a:solidFill>
            <a:schemeClr val="accent1">
              <a:alpha val="48174"/>
            </a:schemeClr>
          </a:solidFill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6586DE96-0523-800D-5FEC-3FC46CFF32FD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0C62C0A9-376C-B811-6453-80A8448AE592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B478E9-74D9-D9A1-072D-F792DCA53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27" y="189419"/>
            <a:ext cx="11875202" cy="1262664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en-US" sz="2800" dirty="0"/>
              <a:t>MACHINE LEARNING MODELS: RESULTS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CFDF3A2B-D1B9-F080-D836-1BA1D7097C97}"/>
              </a:ext>
            </a:extLst>
          </p:cNvPr>
          <p:cNvSpPr txBox="1">
            <a:spLocks/>
          </p:cNvSpPr>
          <p:nvPr/>
        </p:nvSpPr>
        <p:spPr>
          <a:xfrm>
            <a:off x="1610511" y="904688"/>
            <a:ext cx="9688410" cy="5048623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4000" b="0" i="0" dirty="0">
                <a:effectLst/>
                <a:latin typeface="-apple-system"/>
              </a:rPr>
              <a:t>Results: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Random Forest Regressor Model found suitable for  predicting HDB resale prices.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Best R2 and MAE readings. Captures non-linear relationships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</a:rPr>
              <a:t>Robustness to Outliers, handle high-dimensional data well.</a:t>
            </a:r>
            <a:endParaRPr lang="en-US" b="0" i="0" dirty="0">
              <a:effectLst/>
              <a:latin typeface="-apple-system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-apple-system"/>
              </a:rPr>
              <a:t>Significance of flat type and </a:t>
            </a:r>
            <a:r>
              <a:rPr lang="en-US" dirty="0">
                <a:latin typeface="-apple-system"/>
              </a:rPr>
              <a:t>town location</a:t>
            </a:r>
            <a:r>
              <a:rPr lang="en-US" b="0" i="0" dirty="0">
                <a:effectLst/>
                <a:latin typeface="-apple-system"/>
              </a:rPr>
              <a:t> impact on resale prices.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59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44DA5-6221-2CF8-CFEA-D5849087A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CB7142F-B4FB-0ADF-52F3-C3C58CA48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83127" y="214104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6A049D6-DFC8-3372-8FC7-D8B1C36E72E4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6F9E529-C23C-1A99-2BB9-821739DEF355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8E55AB7-0A1A-A961-E702-EB922F90F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45921" y="220502"/>
            <a:ext cx="1512408" cy="938718"/>
            <a:chOff x="4779792" y="2384561"/>
            <a:chExt cx="3365480" cy="2088878"/>
          </a:xfrm>
          <a:solidFill>
            <a:schemeClr val="accent1">
              <a:alpha val="48174"/>
            </a:schemeClr>
          </a:solidFill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46EF9E52-EEE1-5082-1B21-0DF65A7C22B4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F1019B08-0626-1839-5A41-BB7602DB19E4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2C15EC-D981-9A41-4A56-936EF23B2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27" y="6540"/>
            <a:ext cx="11875202" cy="676656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en-US" sz="2800" dirty="0"/>
              <a:t>Results, Recommendations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8C62ED5B-6D68-A529-79D6-30FD1999570D}"/>
              </a:ext>
            </a:extLst>
          </p:cNvPr>
          <p:cNvSpPr txBox="1">
            <a:spLocks/>
          </p:cNvSpPr>
          <p:nvPr/>
        </p:nvSpPr>
        <p:spPr>
          <a:xfrm>
            <a:off x="434353" y="890760"/>
            <a:ext cx="11368763" cy="5656945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4000" b="1" i="0" dirty="0">
                <a:effectLst/>
                <a:latin typeface="-apple-system"/>
              </a:rPr>
              <a:t>Recommendations: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b="1" dirty="0"/>
              <a:t>Adopt Random Forest Tree Regression Model for property forecast planning</a:t>
            </a:r>
            <a:endParaRPr lang="en-US" sz="1800" b="0" i="0" dirty="0">
              <a:effectLst/>
              <a:latin typeface="-apple-system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800" b="1" dirty="0">
              <a:latin typeface="-apple-system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latin typeface="-apple-system"/>
              </a:rPr>
              <a:t>Focus on location and flat type:</a:t>
            </a:r>
            <a:endParaRPr lang="en-US" sz="3600" b="1" dirty="0">
              <a:latin typeface="-apple-system"/>
            </a:endParaRPr>
          </a:p>
          <a:p>
            <a:pPr marL="742950" lvl="1" indent="-285750">
              <a:lnSpc>
                <a:spcPct val="100000"/>
              </a:lnSpc>
            </a:pPr>
            <a:r>
              <a:rPr lang="en-US" dirty="0"/>
              <a:t>Location Focus: high price appreciation towns like Queenstown &amp; Bukit Merah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dirty="0"/>
              <a:t>Flat Type: higher range 4-5,Multi-Gen, Executive Flats | Low Range 1-3 Room Flat 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800" b="0" i="0" dirty="0">
              <a:effectLst/>
              <a:latin typeface="-apple-system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latin typeface="-apple-system"/>
              </a:rPr>
              <a:t>Lease Length: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dirty="0"/>
              <a:t>Prioritize properties with longer remaining leases to minimize price depreciation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dirty="0"/>
              <a:t> Incorporate lease length as a key feature in the model.</a:t>
            </a: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374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A4C40-A0AF-5075-3ED4-05203922D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4300EF5-254F-AFE9-E41E-EBA4042A8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83127" y="982725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42EA996-5AC1-D9B2-3B23-9553AE975C4F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18D0080-7A30-EE48-B466-B1C6A7108CBC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AFBB029-7160-0E99-1B44-FDF32BB1A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78020" y="1006373"/>
            <a:ext cx="1512408" cy="938718"/>
            <a:chOff x="4779792" y="2384561"/>
            <a:chExt cx="3365480" cy="2088878"/>
          </a:xfrm>
          <a:solidFill>
            <a:schemeClr val="accent1">
              <a:alpha val="48174"/>
            </a:schemeClr>
          </a:solidFill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0966E6FC-BAC3-D23D-3592-25D2940DCBDE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40DB498B-8757-2649-843E-2B443AE4A383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D466BB-7A49-7768-C3ED-607B135E3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27" y="189419"/>
            <a:ext cx="11875202" cy="676656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accent6"/>
              </a:buClr>
            </a:pPr>
            <a:r>
              <a:rPr lang="en-US" sz="2800" dirty="0"/>
              <a:t>Results, Recommendations, limitations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A7EE85BD-377B-105C-D56B-A2A0457D870F}"/>
              </a:ext>
            </a:extLst>
          </p:cNvPr>
          <p:cNvSpPr txBox="1">
            <a:spLocks/>
          </p:cNvSpPr>
          <p:nvPr/>
        </p:nvSpPr>
        <p:spPr>
          <a:xfrm>
            <a:off x="408102" y="1121577"/>
            <a:ext cx="11375796" cy="5382254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4000" b="0" i="0" dirty="0">
                <a:effectLst/>
                <a:latin typeface="-apple-system"/>
              </a:rPr>
              <a:t>Limitations: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Random Forest Regressor Model </a:t>
            </a:r>
            <a:r>
              <a:rPr lang="en-US" sz="2400" dirty="0">
                <a:latin typeface="-apple-system"/>
              </a:rPr>
              <a:t>problem: Overfitting, Lack of Extrapolation, Bias Towards Dominant Features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-apple-system"/>
            </a:endParaRP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-apple-system"/>
              </a:rPr>
              <a:t>Datasets not </a:t>
            </a:r>
            <a:r>
              <a:rPr lang="en-US" sz="2400" dirty="0">
                <a:latin typeface="-apple-system"/>
              </a:rPr>
              <a:t>integrated</a:t>
            </a:r>
            <a:r>
              <a:rPr lang="en-US" sz="2400" b="0" i="0" dirty="0">
                <a:effectLst/>
                <a:latin typeface="-apple-system"/>
              </a:rPr>
              <a:t> for Analysis: More research time needed to integrate Government policy data, Economic shocks, Supply chain issues, Inflation, Demographics changes may affect the accuracy of the model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-apple-system"/>
            </a:endParaRPr>
          </a:p>
          <a:p>
            <a:pPr marL="0" indent="0">
              <a:buNone/>
            </a:pPr>
            <a:r>
              <a:rPr lang="en-US" sz="4000" dirty="0">
                <a:latin typeface="-apple-system"/>
              </a:rPr>
              <a:t>Addressing limitations: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-apple-system"/>
              </a:rPr>
              <a:t>Hyperparameter Tuning &amp; better Data Preprocessing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-apple-system"/>
              </a:rPr>
              <a:t>Create new features to capture non-linear relationships and variable interactions  </a:t>
            </a:r>
          </a:p>
          <a:p>
            <a:pPr marL="0" indent="0">
              <a:buNone/>
            </a:pPr>
            <a:endParaRPr lang="en-US" sz="4000" dirty="0">
              <a:latin typeface="-apple-system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1800" dirty="0">
              <a:latin typeface="-apple-system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en-US" sz="1800" b="0" i="0" dirty="0">
              <a:effectLst/>
              <a:latin typeface="-apple-system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28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892-81E6-551C-7B5A-DEA682245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18" y="1574878"/>
            <a:ext cx="4718304" cy="1069848"/>
          </a:xfrm>
        </p:spPr>
        <p:txBody>
          <a:bodyPr/>
          <a:lstStyle/>
          <a:p>
            <a:r>
              <a:rPr lang="en-US" sz="48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THANK YOU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19D01-29BE-BE76-41C5-9D58AD811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18" y="3429000"/>
            <a:ext cx="3856893" cy="1307124"/>
          </a:xfrm>
        </p:spPr>
        <p:txBody>
          <a:bodyPr/>
          <a:lstStyle/>
          <a:p>
            <a:pPr algn="l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Chua Kee Siong</a:t>
            </a:r>
          </a:p>
          <a:p>
            <a:pPr algn="l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rick7122003@gmail.com</a:t>
            </a:r>
            <a:endParaRPr lang="en-US" dirty="0">
              <a:latin typeface="Segoe UI Light" panose="020B0502040204020203" pitchFamily="34" charset="0"/>
              <a:ea typeface="Calibri"/>
              <a:cs typeface="Segoe UI Light" panose="020B0502040204020203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3659C3-0EBA-09C3-0E7B-96C51316E963}"/>
              </a:ext>
            </a:extLst>
          </p:cNvPr>
          <p:cNvSpPr txBox="1">
            <a:spLocks/>
          </p:cNvSpPr>
          <p:nvPr/>
        </p:nvSpPr>
        <p:spPr>
          <a:xfrm>
            <a:off x="3774596" y="5826370"/>
            <a:ext cx="8686800" cy="7638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Segoe UI Light" panose="020B0502040204020203" pitchFamily="34" charset="0"/>
                <a:ea typeface="Calibri"/>
                <a:cs typeface="Segoe UI Light" panose="020B0502040204020203" pitchFamily="34" charset="0"/>
              </a:rPr>
              <a:t>Linkedin: </a:t>
            </a:r>
            <a:r>
              <a:rPr lang="en-US" sz="1800" dirty="0">
                <a:latin typeface="Segoe UI Light" panose="020B0502040204020203" pitchFamily="34" charset="0"/>
                <a:ea typeface="Calibri"/>
                <a:cs typeface="Segoe UI Light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https://www.linkedin.com/in/chua-kee-siong-rick-01772544/</a:t>
            </a:r>
            <a:endParaRPr lang="en-US" sz="1800" dirty="0">
              <a:latin typeface="Segoe UI Light" panose="020B0502040204020203" pitchFamily="34" charset="0"/>
              <a:ea typeface="Calibri"/>
              <a:cs typeface="Segoe UI Light" panose="020B0502040204020203" pitchFamily="34" charset="0"/>
            </a:endParaRPr>
          </a:p>
          <a:p>
            <a:r>
              <a:rPr lang="en-US" sz="1800" b="1" dirty="0">
                <a:latin typeface="Segoe UI Light" panose="020B0502040204020203" pitchFamily="34" charset="0"/>
                <a:ea typeface="Calibri"/>
                <a:cs typeface="Segoe UI Light" panose="020B0502040204020203" pitchFamily="34" charset="0"/>
              </a:rPr>
              <a:t>Github: </a:t>
            </a:r>
            <a:r>
              <a:rPr lang="en-US" sz="1800" dirty="0">
                <a:latin typeface="Segoe UI Light" panose="020B0502040204020203" pitchFamily="34" charset="0"/>
                <a:ea typeface="Calibri"/>
                <a:cs typeface="Segoe UI Light" panose="020B0502040204020203" pitchFamily="34" charset="0"/>
              </a:rPr>
              <a:t>https://github.com/rick7122003/Kee-Siong/blob/main/README.md</a:t>
            </a:r>
          </a:p>
          <a:p>
            <a:endParaRPr lang="en-US" sz="1800" dirty="0">
              <a:latin typeface="Segoe UI Light" panose="020B0502040204020203" pitchFamily="34" charset="0"/>
              <a:ea typeface="Calibri"/>
              <a:cs typeface="Segoe UI Light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B8A511-9B3C-B1D7-B119-067614CCEB81}"/>
              </a:ext>
            </a:extLst>
          </p:cNvPr>
          <p:cNvGrpSpPr/>
          <p:nvPr/>
        </p:nvGrpSpPr>
        <p:grpSpPr>
          <a:xfrm>
            <a:off x="274114" y="511054"/>
            <a:ext cx="3333750" cy="4438650"/>
            <a:chOff x="274114" y="511054"/>
            <a:chExt cx="3333750" cy="44386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352429-9631-B0C3-9911-5FF71627D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114" y="511054"/>
              <a:ext cx="3333750" cy="443865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DF3FAE-203B-6712-4809-DC5F620FD764}"/>
                </a:ext>
              </a:extLst>
            </p:cNvPr>
            <p:cNvSpPr txBox="1"/>
            <p:nvPr/>
          </p:nvSpPr>
          <p:spPr>
            <a:xfrm>
              <a:off x="630246" y="4536069"/>
              <a:ext cx="26214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HDB HUB, Toa Payoh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701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15B5D-5C51-4E3A-6020-89127CD1C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53987-77F2-4AAF-2AB4-D4D137F914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9D3F06-BCF8-FAD9-02BE-C05925EA4122}"/>
              </a:ext>
            </a:extLst>
          </p:cNvPr>
          <p:cNvSpPr txBox="1">
            <a:spLocks/>
          </p:cNvSpPr>
          <p:nvPr/>
        </p:nvSpPr>
        <p:spPr>
          <a:xfrm>
            <a:off x="2305206" y="205996"/>
            <a:ext cx="7735824" cy="6312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addressing PROBLEMS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41C0971-9E74-1AFA-C53E-3BC5A2317F00}"/>
              </a:ext>
            </a:extLst>
          </p:cNvPr>
          <p:cNvSpPr txBox="1">
            <a:spLocks/>
          </p:cNvSpPr>
          <p:nvPr/>
        </p:nvSpPr>
        <p:spPr>
          <a:xfrm>
            <a:off x="850392" y="959422"/>
            <a:ext cx="10067324" cy="5110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Importance: 77.8% Singaporeans live in public housing thus a big market HDB property companies need ways to predict sales prices in order to formulate optimal business plans </a:t>
            </a:r>
          </a:p>
          <a:p>
            <a:r>
              <a:rPr lang="en-US" b="1" dirty="0"/>
              <a:t>Variables/features of importance that impact HDB resales prices?</a:t>
            </a:r>
          </a:p>
          <a:p>
            <a:r>
              <a:rPr lang="en-US" b="1" dirty="0"/>
              <a:t>Machine learning model solutions to predict resales prices?</a:t>
            </a:r>
          </a:p>
          <a:p>
            <a:r>
              <a:rPr lang="en-US" b="1" dirty="0"/>
              <a:t>Any limitations to data model and way to address it?</a:t>
            </a:r>
          </a:p>
          <a:p>
            <a:r>
              <a:rPr lang="en-US" b="1" dirty="0"/>
              <a:t>Visualizations for predicting resales prices?</a:t>
            </a:r>
          </a:p>
          <a:p>
            <a:r>
              <a:rPr lang="en-US" b="1" dirty="0"/>
              <a:t>Recommendations?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701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796E9-2CD3-0E23-AEB7-F51BB14B5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675AD2-35B1-F6C7-0EA7-A3B72090F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58470" y="705282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919E043-9110-5D89-A307-518C462C356C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57A85C2-E7C9-1A7D-A4FF-8B94898F6750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A58184-F1B9-F758-94B4-328E8AB10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02990" y="5706404"/>
            <a:ext cx="1512408" cy="938718"/>
            <a:chOff x="4779792" y="2384561"/>
            <a:chExt cx="3365480" cy="2088878"/>
          </a:xfrm>
          <a:solidFill>
            <a:schemeClr val="accent1">
              <a:alpha val="48174"/>
            </a:schemeClr>
          </a:solidFill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D556D9F2-CDDE-D98F-D005-A542BF5C99EB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DCF1A987-C944-F152-43F2-39238F9797BE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B9302F-70ED-8FC1-1670-921F9FA86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70" y="55392"/>
            <a:ext cx="9492464" cy="676656"/>
          </a:xfrm>
        </p:spPr>
        <p:txBody>
          <a:bodyPr/>
          <a:lstStyle/>
          <a:p>
            <a:r>
              <a:rPr lang="en-US" sz="4800" dirty="0"/>
              <a:t>HDB Resale dataset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361FADD-B847-E734-7EF3-749BA6C406C1}"/>
              </a:ext>
            </a:extLst>
          </p:cNvPr>
          <p:cNvSpPr txBox="1">
            <a:spLocks/>
          </p:cNvSpPr>
          <p:nvPr/>
        </p:nvSpPr>
        <p:spPr>
          <a:xfrm>
            <a:off x="409697" y="1174641"/>
            <a:ext cx="11033552" cy="5001122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Data Summary: Data comprise of HDB resale transaction prices from (2000 to 2024). CSV format.</a:t>
            </a:r>
          </a:p>
          <a:p>
            <a:endParaRPr lang="en-US" sz="2400" b="1" dirty="0"/>
          </a:p>
          <a:p>
            <a:r>
              <a:rPr lang="en-US" sz="2400" b="1" dirty="0"/>
              <a:t>Column lists: town names, flat types, floor area sqm, flat model, lease commence date, resales price, remaining lease &amp; month. </a:t>
            </a:r>
          </a:p>
          <a:p>
            <a:endParaRPr lang="en-US" sz="2400" b="1" dirty="0"/>
          </a:p>
          <a:p>
            <a:r>
              <a:rPr lang="en-US" sz="2400" b="1" dirty="0"/>
              <a:t>Dataset is large enough and comprehensive for deep dived into predicting trends and insights into the HDB flat resale market.</a:t>
            </a:r>
          </a:p>
          <a:p>
            <a:endParaRPr lang="en-US" sz="2400" b="1" dirty="0"/>
          </a:p>
          <a:p>
            <a:r>
              <a:rPr lang="en-US" sz="2400" b="1" dirty="0"/>
              <a:t>Data is pre-processed through normalization and cleaning to ensure readiness for analysis.</a:t>
            </a:r>
          </a:p>
          <a:p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Source: https://github.com/rick7122003/Kee-Siong/blob/main/README.md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7288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3330E-2FA4-FFFC-2D8E-795D8596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BABFAC-78A3-AB81-0358-F30A4D107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130629" y="866075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6E98D57-63B5-36D5-5543-7A55EFAF479A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799848E-CF40-9113-F737-06C3EC9009E5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EB8905-E200-AB01-27FF-10B625675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64402" y="5620529"/>
            <a:ext cx="1512408" cy="938718"/>
            <a:chOff x="4779792" y="2384561"/>
            <a:chExt cx="3365480" cy="2088878"/>
          </a:xfrm>
          <a:solidFill>
            <a:schemeClr val="accent1">
              <a:alpha val="48174"/>
            </a:schemeClr>
          </a:solidFill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FB8FF319-8D90-C8D9-2AF7-720C11AF0892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5CA28C02-D046-EFB6-3FE7-FD95AF8DFD05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01CB47-DE7B-DB70-9ACA-C58F0D252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467" y="53422"/>
            <a:ext cx="11519065" cy="676656"/>
          </a:xfrm>
        </p:spPr>
        <p:txBody>
          <a:bodyPr/>
          <a:lstStyle/>
          <a:p>
            <a:pPr algn="l"/>
            <a:r>
              <a:rPr lang="en-US" sz="3200" dirty="0"/>
              <a:t>HDB Resale dataset: Original Parameters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233636-611B-FB67-3A70-62BA4F86D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07" y="866075"/>
            <a:ext cx="7153528" cy="2669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EBDF90-0A9B-3CCD-0CAF-231A21654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232" y="866075"/>
            <a:ext cx="4011381" cy="24111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B9D62A-0076-9B6A-0C44-9EA28F4CA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08" y="3580737"/>
            <a:ext cx="7153528" cy="25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81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EC877-8802-1DEB-0A78-4021C2CA6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94D1468-0F2D-3094-5BBB-40246071B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9121" y="218734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4AE446C-6777-0D4F-B0AE-D1D180A0BF60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483C0FC-B3E8-8508-6D41-B2E84FD24FF2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E34244C-2393-C02E-09B7-2AA40963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601719" y="5919282"/>
            <a:ext cx="1512408" cy="938718"/>
            <a:chOff x="4779792" y="2384561"/>
            <a:chExt cx="3365480" cy="2088878"/>
          </a:xfrm>
          <a:solidFill>
            <a:schemeClr val="accent1">
              <a:alpha val="48174"/>
            </a:schemeClr>
          </a:solidFill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3DF3571D-8FAE-CAA3-A5EB-72BE2332495A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6E506FD9-AD76-965C-2747-E78069E0CF6B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C6797F-AE1A-01E9-1917-F889B2ADE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528" y="189419"/>
            <a:ext cx="9492464" cy="676656"/>
          </a:xfrm>
        </p:spPr>
        <p:txBody>
          <a:bodyPr/>
          <a:lstStyle/>
          <a:p>
            <a:r>
              <a:rPr lang="en-US" sz="4800" dirty="0"/>
              <a:t>HDB Resale dataset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A05F6624-B922-045E-ED94-A2ACD5A65066}"/>
              </a:ext>
            </a:extLst>
          </p:cNvPr>
          <p:cNvSpPr txBox="1">
            <a:spLocks/>
          </p:cNvSpPr>
          <p:nvPr/>
        </p:nvSpPr>
        <p:spPr>
          <a:xfrm>
            <a:off x="378029" y="1186767"/>
            <a:ext cx="5964155" cy="3408680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Characteristics and Quality</a:t>
            </a:r>
          </a:p>
          <a:p>
            <a:pPr marL="0" indent="0">
              <a:buNone/>
            </a:pPr>
            <a:r>
              <a:rPr lang="en-US" sz="2400" b="1" dirty="0"/>
              <a:t>Dataset Characteristics (code):</a:t>
            </a:r>
          </a:p>
          <a:p>
            <a:pPr marL="0" indent="0">
              <a:buNone/>
            </a:pPr>
            <a:endParaRPr lang="en-US" sz="800" dirty="0"/>
          </a:p>
          <a:p>
            <a:pPr marL="285750" indent="-285750"/>
            <a:r>
              <a:rPr lang="en-US" sz="2000" dirty="0"/>
              <a:t>Size: 628,591 rows, 11 columns.</a:t>
            </a:r>
          </a:p>
          <a:p>
            <a:pPr marL="285750" indent="-285750"/>
            <a:r>
              <a:rPr lang="en-US" sz="2000" dirty="0"/>
              <a:t>Memory usage: 52.8+ MB.</a:t>
            </a:r>
          </a:p>
          <a:p>
            <a:pPr marL="285750" indent="-285750"/>
            <a:r>
              <a:rPr lang="en-US" sz="2000" dirty="0"/>
              <a:t> Data Types: 2 float64, 2 int64, 7 objects.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2C0ADB-C64C-B15A-77B0-09E6E2372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00" y="3995638"/>
            <a:ext cx="4857788" cy="26436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34602F-35A6-8837-DDFB-10A557966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611" y="1303282"/>
            <a:ext cx="5624174" cy="535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21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6C0E8-B84E-1F2F-1C58-D7BDFCDFD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42A886-812B-D807-1438-73F91C44A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88935" y="506650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0324A78-8F3E-DA80-05DC-74F56A463AC2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DDBF33A-4955-5CD5-DA9F-2C4213D821FD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A571DC-C84D-74D5-7AA9-8CC7F7337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40230" y="5726805"/>
            <a:ext cx="1512408" cy="938718"/>
            <a:chOff x="4779792" y="2384561"/>
            <a:chExt cx="3365480" cy="2088878"/>
          </a:xfrm>
          <a:solidFill>
            <a:schemeClr val="accent1">
              <a:alpha val="48174"/>
            </a:schemeClr>
          </a:solidFill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7E9D5AD8-B07A-B59D-6B29-6DD050F38349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2DA4194D-8CED-7A57-227D-97BDB926ACE4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E20B89-AB26-B29A-F731-70129BA9D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2477"/>
            <a:ext cx="12005953" cy="676656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sz="4000" dirty="0"/>
              <a:t>Resale dataset: Statistics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0AF382DE-89CD-BD2F-EC68-8F8CCCA3291D}"/>
              </a:ext>
            </a:extLst>
          </p:cNvPr>
          <p:cNvSpPr txBox="1">
            <a:spLocks/>
          </p:cNvSpPr>
          <p:nvPr/>
        </p:nvSpPr>
        <p:spPr>
          <a:xfrm>
            <a:off x="239362" y="1445367"/>
            <a:ext cx="5499652" cy="5048623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Characteristics and Quality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b="1" dirty="0"/>
              <a:t>Descriptive Statistics (code)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000" b="1" dirty="0"/>
              <a:t>Outliers:</a:t>
            </a:r>
          </a:p>
          <a:p>
            <a:pPr marL="0" indent="0">
              <a:buNone/>
            </a:pPr>
            <a:endParaRPr lang="en-US" sz="1800" dirty="0"/>
          </a:p>
          <a:p>
            <a:pPr marL="285750" indent="-285750"/>
            <a:r>
              <a:rPr lang="en-US" sz="1800" dirty="0"/>
              <a:t>High prices (max: $1,500,000) and very low prices (min: $28,000) may indicate outliers.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Large flats (max: 297 sqm) and very small flats (min: 28 sqm) may be investigated for consistency.</a:t>
            </a:r>
          </a:p>
          <a:p>
            <a:pPr marL="285750" indent="-285750"/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221FB2-03A5-1387-3200-98D9DD741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014" y="1195167"/>
            <a:ext cx="5991225" cy="3629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F329E1-EC9E-BFD8-7770-AB7C65A88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013" y="4828401"/>
            <a:ext cx="5991225" cy="166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11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E1B2F-E3BF-C9AB-0BEF-41B383498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62E6800-4123-DA20-FC91-70965E5DF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44391" y="234706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270205C-D80C-0229-424C-E338DEFD1A17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A4DA417-E923-9741-7E31-9E07216F2343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C3FF2C5-3D28-A519-1B7E-8D9671FA2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97583" y="5865521"/>
            <a:ext cx="1512408" cy="938718"/>
            <a:chOff x="4779792" y="2384561"/>
            <a:chExt cx="3365480" cy="2088878"/>
          </a:xfrm>
          <a:solidFill>
            <a:schemeClr val="accent1">
              <a:alpha val="48174"/>
            </a:schemeClr>
          </a:solidFill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C401EAFB-1AEF-BA09-62D7-B5DE27ED53C7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18A646A0-2A38-607B-C817-F9711D903C3A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FC4FE6-471C-94D4-7421-A01A751D6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2477"/>
            <a:ext cx="12005953" cy="676656"/>
          </a:xfrm>
        </p:spPr>
        <p:txBody>
          <a:bodyPr/>
          <a:lstStyle/>
          <a:p>
            <a:r>
              <a:rPr lang="en-US" dirty="0"/>
              <a:t>Data cleansing &amp; Transformation</a:t>
            </a:r>
            <a:br>
              <a:rPr lang="en-US" dirty="0"/>
            </a:br>
            <a:endParaRPr lang="en-US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FED74635-E87A-E859-9C6C-689FEF1C6522}"/>
              </a:ext>
            </a:extLst>
          </p:cNvPr>
          <p:cNvSpPr txBox="1">
            <a:spLocks/>
          </p:cNvSpPr>
          <p:nvPr/>
        </p:nvSpPr>
        <p:spPr>
          <a:xfrm>
            <a:off x="202155" y="911362"/>
            <a:ext cx="5499652" cy="4003537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Cleaning, Normalizing</a:t>
            </a:r>
          </a:p>
          <a:p>
            <a:pPr marL="0" indent="0">
              <a:buNone/>
            </a:pPr>
            <a:r>
              <a:rPr lang="en-SG" b="1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&amp; Transformation (code) :</a:t>
            </a:r>
            <a:endParaRPr lang="en-SG" sz="800" b="1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285750" indent="-285750"/>
            <a:r>
              <a:rPr lang="en-US" sz="1800" dirty="0"/>
              <a:t>The dataset is comprehensive, with no missing &amp; null values after post-cleaning.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Month is re-formatted for better analysis</a:t>
            </a:r>
          </a:p>
          <a:p>
            <a:pPr marL="285750" indent="-285750"/>
            <a:endParaRPr lang="en-US" sz="1800" dirty="0"/>
          </a:p>
          <a:p>
            <a:pPr marL="285750" indent="-285750"/>
            <a:r>
              <a:rPr lang="en-US" sz="1800" dirty="0"/>
              <a:t>The shape and memory usage make it suitable for detailed analysis.</a:t>
            </a:r>
          </a:p>
          <a:p>
            <a:pPr marL="285750" indent="-285750"/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AE86E-618A-7C8C-1F5C-9EE7348F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807" y="930216"/>
            <a:ext cx="1781585" cy="22325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18137D-524F-2485-8E7E-653272211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886" y="930216"/>
            <a:ext cx="3577573" cy="38626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519FAC-EC01-D903-7F94-7BE242696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14900"/>
            <a:ext cx="12192000" cy="193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85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F7049-BB90-93E2-DE3D-EEE2D6C5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0125366-5A98-9DE3-91CB-215CF27A7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83127" y="53983"/>
            <a:ext cx="1512407" cy="938717"/>
            <a:chOff x="4779792" y="2384561"/>
            <a:chExt cx="3365480" cy="2088878"/>
          </a:xfrm>
          <a:solidFill>
            <a:schemeClr val="accent6">
              <a:alpha val="50231"/>
            </a:schemeClr>
          </a:soli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DDFFEEB-44BB-4A0E-CC1A-CB3533F441C5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FD51DA2-5B19-524B-F4A9-C0261BE88FF1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B0A10B5-3CF5-6039-263F-1C7C79188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53657" y="5869219"/>
            <a:ext cx="1512408" cy="938718"/>
            <a:chOff x="4779792" y="2384561"/>
            <a:chExt cx="3365480" cy="2088878"/>
          </a:xfrm>
          <a:solidFill>
            <a:schemeClr val="accent1">
              <a:alpha val="48174"/>
            </a:schemeClr>
          </a:solidFill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7D5CF652-80F1-E840-0EB6-789D9A20CE63}"/>
                </a:ext>
              </a:extLst>
            </p:cNvPr>
            <p:cNvSpPr/>
            <p:nvPr/>
          </p:nvSpPr>
          <p:spPr>
            <a:xfrm flipH="1">
              <a:off x="6582137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649E57C5-32BE-7A84-F9D2-802AEA5CA2E1}"/>
                </a:ext>
              </a:extLst>
            </p:cNvPr>
            <p:cNvSpPr/>
            <p:nvPr/>
          </p:nvSpPr>
          <p:spPr>
            <a:xfrm flipH="1">
              <a:off x="4779792" y="2384561"/>
              <a:ext cx="1563135" cy="2088878"/>
            </a:xfrm>
            <a:custGeom>
              <a:avLst/>
              <a:gdLst>
                <a:gd name="connsiteX0" fmla="*/ 520700 w 1041400"/>
                <a:gd name="connsiteY0" fmla="*/ 0 h 1391663"/>
                <a:gd name="connsiteX1" fmla="*/ 0 w 1041400"/>
                <a:gd name="connsiteY1" fmla="*/ 520700 h 1391663"/>
                <a:gd name="connsiteX2" fmla="*/ 601 w 1041400"/>
                <a:gd name="connsiteY2" fmla="*/ 526665 h 1391663"/>
                <a:gd name="connsiteX3" fmla="*/ 0 w 1041400"/>
                <a:gd name="connsiteY3" fmla="*/ 530884 h 1391663"/>
                <a:gd name="connsiteX4" fmla="*/ 839841 w 1041400"/>
                <a:gd name="connsiteY4" fmla="*/ 1391663 h 1391663"/>
                <a:gd name="connsiteX5" fmla="*/ 596988 w 1041400"/>
                <a:gd name="connsiteY5" fmla="*/ 1070463 h 1391663"/>
                <a:gd name="connsiteX6" fmla="*/ 595327 w 1041400"/>
                <a:gd name="connsiteY6" fmla="*/ 1033877 h 1391663"/>
                <a:gd name="connsiteX7" fmla="*/ 625639 w 1041400"/>
                <a:gd name="connsiteY7" fmla="*/ 1030821 h 1391663"/>
                <a:gd name="connsiteX8" fmla="*/ 1041400 w 1041400"/>
                <a:gd name="connsiteY8" fmla="*/ 520700 h 1391663"/>
                <a:gd name="connsiteX9" fmla="*/ 520700 w 1041400"/>
                <a:gd name="connsiteY9" fmla="*/ 0 h 139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1400" h="1391663">
                  <a:moveTo>
                    <a:pt x="520700" y="0"/>
                  </a:moveTo>
                  <a:cubicBezTo>
                    <a:pt x="233125" y="0"/>
                    <a:pt x="0" y="233125"/>
                    <a:pt x="0" y="520700"/>
                  </a:cubicBezTo>
                  <a:lnTo>
                    <a:pt x="601" y="526665"/>
                  </a:lnTo>
                  <a:lnTo>
                    <a:pt x="0" y="530884"/>
                  </a:lnTo>
                  <a:cubicBezTo>
                    <a:pt x="1270" y="763309"/>
                    <a:pt x="141037" y="1339599"/>
                    <a:pt x="839841" y="1391663"/>
                  </a:cubicBezTo>
                  <a:cubicBezTo>
                    <a:pt x="756282" y="1328754"/>
                    <a:pt x="622088" y="1243235"/>
                    <a:pt x="596988" y="1070463"/>
                  </a:cubicBezTo>
                  <a:lnTo>
                    <a:pt x="595327" y="1033877"/>
                  </a:lnTo>
                  <a:lnTo>
                    <a:pt x="625639" y="1030821"/>
                  </a:lnTo>
                  <a:cubicBezTo>
                    <a:pt x="862914" y="982268"/>
                    <a:pt x="1041400" y="772328"/>
                    <a:pt x="1041400" y="520700"/>
                  </a:cubicBezTo>
                  <a:cubicBezTo>
                    <a:pt x="1041400" y="233125"/>
                    <a:pt x="808275" y="0"/>
                    <a:pt x="5207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0928C9-1835-C48F-B478-E8D5AFE33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27" y="50063"/>
            <a:ext cx="11875202" cy="6766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Exploratory Data Analysis (EDA)</a:t>
            </a:r>
            <a:b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9FE72DB-020A-C9C8-F7B6-9FE3302AABD9}"/>
              </a:ext>
            </a:extLst>
          </p:cNvPr>
          <p:cNvSpPr txBox="1">
            <a:spLocks/>
          </p:cNvSpPr>
          <p:nvPr/>
        </p:nvSpPr>
        <p:spPr>
          <a:xfrm>
            <a:off x="892665" y="919687"/>
            <a:ext cx="10256126" cy="437969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Bar chart visualization of HDB resale data to discover insights &amp; trends over 2020 to 2024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36FD4F-6DA8-D384-AB23-9D782EA6F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2" y="2463887"/>
            <a:ext cx="4145505" cy="3936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3E92D-FD9B-5D03-6167-24215EB49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612" y="2463887"/>
            <a:ext cx="3988305" cy="3936926"/>
          </a:xfrm>
          <a:prstGeom prst="rect">
            <a:avLst/>
          </a:prstGeom>
        </p:spPr>
      </p:pic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0C140C90-C9E6-E826-C121-A4E92236E2C8}"/>
              </a:ext>
            </a:extLst>
          </p:cNvPr>
          <p:cNvSpPr txBox="1">
            <a:spLocks/>
          </p:cNvSpPr>
          <p:nvPr/>
        </p:nvSpPr>
        <p:spPr>
          <a:xfrm>
            <a:off x="147689" y="2052341"/>
            <a:ext cx="4368709" cy="437969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Highest sales- 4 room flat type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70A6DCF3-CDA4-CE44-5AC8-3E3DE5B5EBAC}"/>
              </a:ext>
            </a:extLst>
          </p:cNvPr>
          <p:cNvSpPr txBox="1">
            <a:spLocks/>
          </p:cNvSpPr>
          <p:nvPr/>
        </p:nvSpPr>
        <p:spPr>
          <a:xfrm>
            <a:off x="4399011" y="2052341"/>
            <a:ext cx="4145505" cy="590106"/>
          </a:xfrm>
          <a:prstGeom prst="rect">
            <a:avLst/>
          </a:prstGeom>
        </p:spPr>
        <p:txBody>
          <a:bodyPr/>
          <a:lstStyle>
            <a:lvl1pPr marL="228600" indent="-34747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34747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Highest flats sold - Woodlands Town</a:t>
            </a:r>
          </a:p>
          <a:p>
            <a:pPr marL="0" indent="0">
              <a:buNone/>
            </a:pPr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2D564F2-8DA3-22ED-F005-4C9F5D345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291" y="2594667"/>
            <a:ext cx="3402352" cy="255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899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B8ECF1-2A9D-464C-AFE8-2B3295D0BF97}">
  <ds:schemaRefs>
    <ds:schemaRef ds:uri="http://www.w3.org/XML/1998/namespace"/>
    <ds:schemaRef ds:uri="http://purl.org/dc/terms/"/>
    <ds:schemaRef ds:uri="16c05727-aa75-4e4a-9b5f-8a80a1165891"/>
    <ds:schemaRef ds:uri="http://schemas.microsoft.com/office/2006/metadata/properties"/>
    <ds:schemaRef ds:uri="230e9df3-be65-4c73-a93b-d1236ebd677e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71af3243-3dd4-4a8d-8c0d-dd76da1f02a5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76493A3-2B83-4E58-86AD-56A2F2A20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1598</TotalTime>
  <Words>1482</Words>
  <Application>Microsoft Office PowerPoint</Application>
  <PresentationFormat>Widescreen</PresentationFormat>
  <Paragraphs>230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-apple-system</vt:lpstr>
      <vt:lpstr>Aptos</vt:lpstr>
      <vt:lpstr>Arial</vt:lpstr>
      <vt:lpstr>Calibri</vt:lpstr>
      <vt:lpstr>Courier New</vt:lpstr>
      <vt:lpstr>Segoe UI Light</vt:lpstr>
      <vt:lpstr>Tw Cen MT</vt:lpstr>
      <vt:lpstr>Office Theme</vt:lpstr>
      <vt:lpstr>HDB Resale market 2020-2024 report</vt:lpstr>
      <vt:lpstr>CONTENTS</vt:lpstr>
      <vt:lpstr>PowerPoint Presentation</vt:lpstr>
      <vt:lpstr>HDB Resale dataset </vt:lpstr>
      <vt:lpstr>HDB Resale dataset: Original Parameters </vt:lpstr>
      <vt:lpstr>HDB Resale dataset </vt:lpstr>
      <vt:lpstr>Data Resale dataset: Statistics </vt:lpstr>
      <vt:lpstr>Data cleansing &amp; Transformation </vt:lpstr>
      <vt:lpstr>Exploratory Data Analysis (EDA)  </vt:lpstr>
      <vt:lpstr>Exploratory Data Analysis (EDA)  </vt:lpstr>
      <vt:lpstr>Exploratory Data Analysis (EDA)  Discovering outlier spikes, trends from frequency distribution of HDB resales influencing resale prices  </vt:lpstr>
      <vt:lpstr>Exploratory Data Analysis (EDA)  </vt:lpstr>
      <vt:lpstr>Exploratory Data Analysis (EDA)  </vt:lpstr>
      <vt:lpstr>Exploratory Data Analysis (EDA)  </vt:lpstr>
      <vt:lpstr>PowerPoint Presentation</vt:lpstr>
      <vt:lpstr>EDA insights and implications </vt:lpstr>
      <vt:lpstr>Machine Learning ModelLING: Development  </vt:lpstr>
      <vt:lpstr>Machine Learning Model: Linear Regression</vt:lpstr>
      <vt:lpstr>Machine Learning Model: Random Forest RegressoR </vt:lpstr>
      <vt:lpstr>Machine Learning Model: Decision Tree RegressoR</vt:lpstr>
      <vt:lpstr>Machine Learning Models  </vt:lpstr>
      <vt:lpstr>MACHINE LEARNING MODELS: RESULTS</vt:lpstr>
      <vt:lpstr>Results, Recommendations</vt:lpstr>
      <vt:lpstr>Results, Recommendations, limitations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Rick Chua</dc:creator>
  <cp:lastModifiedBy>Rick Chua</cp:lastModifiedBy>
  <cp:revision>253</cp:revision>
  <dcterms:created xsi:type="dcterms:W3CDTF">2025-01-10T03:50:16Z</dcterms:created>
  <dcterms:modified xsi:type="dcterms:W3CDTF">2025-01-17T01:24:03Z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